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1"/>
  </p:notesMasterIdLst>
  <p:sldIdLst>
    <p:sldId id="327" r:id="rId2"/>
    <p:sldId id="295" r:id="rId3"/>
    <p:sldId id="257" r:id="rId4"/>
    <p:sldId id="296" r:id="rId5"/>
    <p:sldId id="297" r:id="rId6"/>
    <p:sldId id="298" r:id="rId7"/>
    <p:sldId id="299" r:id="rId8"/>
    <p:sldId id="31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9" r:id="rId17"/>
    <p:sldId id="311" r:id="rId18"/>
    <p:sldId id="312" r:id="rId19"/>
    <p:sldId id="313" r:id="rId20"/>
    <p:sldId id="314" r:id="rId21"/>
    <p:sldId id="317" r:id="rId22"/>
    <p:sldId id="315" r:id="rId23"/>
    <p:sldId id="316" r:id="rId24"/>
    <p:sldId id="321" r:id="rId25"/>
    <p:sldId id="322" r:id="rId26"/>
    <p:sldId id="323" r:id="rId27"/>
    <p:sldId id="324" r:id="rId28"/>
    <p:sldId id="325" r:id="rId29"/>
    <p:sldId id="318" r:id="rId30"/>
  </p:sldIdLst>
  <p:sldSz cx="9144000" cy="5143500" type="screen16x9"/>
  <p:notesSz cx="6858000" cy="9144000"/>
  <p:embeddedFontLst>
    <p:embeddedFont>
      <p:font typeface="Lexend Deca" panose="020B0604020202020204" charset="0"/>
      <p:regular r:id="rId32"/>
    </p:embeddedFont>
    <p:embeddedFont>
      <p:font typeface="Nunito Sans" panose="020B0604020202020204" charset="0"/>
      <p:regular r:id="rId33"/>
      <p:bold r:id="rId34"/>
      <p:italic r:id="rId35"/>
      <p:boldItalic r:id="rId36"/>
    </p:embeddedFont>
    <p:embeddedFont>
      <p:font typeface="Nunito Sans Light" panose="020B0604020202020204" charset="0"/>
      <p:regular r:id="rId37"/>
      <p:bold r:id="rId38"/>
      <p:italic r:id="rId39"/>
      <p:boldItalic r:id="rId40"/>
    </p:embeddedFont>
    <p:embeddedFont>
      <p:font typeface="Red Hat Text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0E4934D-C5E7-4EA8-B84E-AA4D93522FE5}">
  <a:tblStyle styleId="{00E4934D-C5E7-4EA8-B84E-AA4D93522F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DD46976A-22B5-4051-8114-C7D9531ECD2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92832" autoAdjust="0"/>
  </p:normalViewPr>
  <p:slideViewPr>
    <p:cSldViewPr>
      <p:cViewPr varScale="1">
        <p:scale>
          <a:sx n="106" d="100"/>
          <a:sy n="106" d="100"/>
        </p:scale>
        <p:origin x="946" y="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c3eb8b9f55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c3eb8b9f55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c3eb8b9f55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c3eb8b9f55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c3eb8b9f55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c3eb8b9f55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c3eb8b9f55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c3eb8b9f55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c3eb8b9f55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c3eb8b9f55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c3eb8b9f55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c3eb8b9f55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3eb8b9f5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3eb8b9f5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3eb8b9f5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3eb8b9f5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3eb8b9f5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3eb8b9f5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3eb8b9f5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3eb8b9f5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3eb8b9f5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3eb8b9f5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3eb8b9f5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3eb8b9f5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3eb8b9f5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3eb8b9f5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3eb8b9f5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3eb8b9f5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3eb8b9f5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3eb8b9f5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3eb8b9f5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3eb8b9f5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3eb8b9f5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3eb8b9f5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3eb8b9f5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3eb8b9f5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c3eb8b9f55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c3eb8b9f55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c3eb8b9f55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c3eb8b9f55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c3eb8b9f55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c3eb8b9f55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c3eb8b9f55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c3eb8b9f55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c3eb8b9f55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c3eb8b9f55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c3eb8b9f55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c3eb8b9f55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c3eb8b9f55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c3eb8b9f55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/>
          <p:nvPr/>
        </p:nvSpPr>
        <p:spPr>
          <a:xfrm>
            <a:off x="1125201" y="675025"/>
            <a:ext cx="3611400" cy="3924300"/>
          </a:xfrm>
          <a:prstGeom prst="rect">
            <a:avLst/>
          </a:prstGeom>
          <a:solidFill>
            <a:srgbClr val="17000B">
              <a:alpha val="257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1061825" y="607075"/>
            <a:ext cx="3611400" cy="393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27;p4"/>
          <p:cNvGrpSpPr/>
          <p:nvPr/>
        </p:nvGrpSpPr>
        <p:grpSpPr>
          <a:xfrm>
            <a:off x="303600" y="303900"/>
            <a:ext cx="1216772" cy="1049100"/>
            <a:chOff x="304800" y="304800"/>
            <a:chExt cx="1216772" cy="1049100"/>
          </a:xfrm>
        </p:grpSpPr>
        <p:sp>
          <p:nvSpPr>
            <p:cNvPr id="28" name="Google Shape;28;p4"/>
            <p:cNvSpPr/>
            <p:nvPr/>
          </p:nvSpPr>
          <p:spPr>
            <a:xfrm>
              <a:off x="304800" y="304800"/>
              <a:ext cx="1049100" cy="10491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 rot="5400000">
              <a:off x="1274822" y="947150"/>
              <a:ext cx="319500" cy="174000"/>
            </a:xfrm>
            <a:prstGeom prst="triangle">
              <a:avLst>
                <a:gd name="adj" fmla="val 500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1612525" y="846925"/>
            <a:ext cx="2794500" cy="33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▪"/>
              <a:defRPr sz="2400"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▫"/>
              <a:defRPr sz="2400"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▫"/>
              <a:defRPr sz="2400"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▫"/>
              <a:defRPr sz="2400"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2" name="Google Shape;32;p4"/>
          <p:cNvSpPr txBox="1"/>
          <p:nvPr/>
        </p:nvSpPr>
        <p:spPr>
          <a:xfrm>
            <a:off x="303600" y="393900"/>
            <a:ext cx="1043400" cy="8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rPr>
              <a:t>“</a:t>
            </a:r>
            <a:endParaRPr sz="8600" b="1">
              <a:solidFill>
                <a:schemeClr val="dk1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300450" y="305400"/>
            <a:ext cx="1049625" cy="1047875"/>
          </a:xfrm>
          <a:custGeom>
            <a:avLst/>
            <a:gdLst/>
            <a:ahLst/>
            <a:cxnLst/>
            <a:rect l="l" t="t" r="r" b="b"/>
            <a:pathLst>
              <a:path w="41985" h="41915" extrusionOk="0">
                <a:moveTo>
                  <a:pt x="70" y="0"/>
                </a:moveTo>
                <a:lnTo>
                  <a:pt x="41985" y="0"/>
                </a:lnTo>
                <a:lnTo>
                  <a:pt x="41985" y="41915"/>
                </a:lnTo>
                <a:lnTo>
                  <a:pt x="0" y="41915"/>
                </a:lnTo>
                <a:lnTo>
                  <a:pt x="0" y="35184"/>
                </a:lnTo>
                <a:lnTo>
                  <a:pt x="6662" y="29216"/>
                </a:lnTo>
                <a:lnTo>
                  <a:pt x="70" y="231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5" name="Google Shape;55;p7"/>
          <p:cNvSpPr/>
          <p:nvPr/>
        </p:nvSpPr>
        <p:spPr>
          <a:xfrm>
            <a:off x="7045800" y="4094350"/>
            <a:ext cx="2098200" cy="1049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" name="Google Shape;56;p7"/>
          <p:cNvGrpSpPr/>
          <p:nvPr/>
        </p:nvGrpSpPr>
        <p:grpSpPr>
          <a:xfrm>
            <a:off x="6501631" y="370231"/>
            <a:ext cx="2403000" cy="4229100"/>
            <a:chOff x="6501631" y="370231"/>
            <a:chExt cx="2403000" cy="4229100"/>
          </a:xfrm>
        </p:grpSpPr>
        <p:sp>
          <p:nvSpPr>
            <p:cNvPr id="57" name="Google Shape;57;p7"/>
            <p:cNvSpPr/>
            <p:nvPr/>
          </p:nvSpPr>
          <p:spPr>
            <a:xfrm>
              <a:off x="6501631" y="370231"/>
              <a:ext cx="2403000" cy="4229100"/>
            </a:xfrm>
            <a:prstGeom prst="rect">
              <a:avLst/>
            </a:prstGeom>
            <a:solidFill>
              <a:srgbClr val="5C002D">
                <a:alpha val="781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7"/>
            <p:cNvSpPr/>
            <p:nvPr/>
          </p:nvSpPr>
          <p:spPr>
            <a:xfrm>
              <a:off x="7045800" y="4094350"/>
              <a:ext cx="1858800" cy="504900"/>
            </a:xfrm>
            <a:prstGeom prst="rect">
              <a:avLst/>
            </a:prstGeom>
            <a:solidFill>
              <a:srgbClr val="5C002D">
                <a:alpha val="156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7"/>
          <p:cNvSpPr/>
          <p:nvPr/>
        </p:nvSpPr>
        <p:spPr>
          <a:xfrm>
            <a:off x="6436200" y="304800"/>
            <a:ext cx="2403000" cy="422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7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1007700" y="1582550"/>
            <a:ext cx="22539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body" idx="2"/>
          </p:nvPr>
        </p:nvSpPr>
        <p:spPr>
          <a:xfrm>
            <a:off x="3577989" y="1582550"/>
            <a:ext cx="22539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/>
          <p:nvPr/>
        </p:nvSpPr>
        <p:spPr>
          <a:xfrm>
            <a:off x="300450" y="305400"/>
            <a:ext cx="1049625" cy="1047875"/>
          </a:xfrm>
          <a:custGeom>
            <a:avLst/>
            <a:gdLst/>
            <a:ahLst/>
            <a:cxnLst/>
            <a:rect l="l" t="t" r="r" b="b"/>
            <a:pathLst>
              <a:path w="41985" h="41915" extrusionOk="0">
                <a:moveTo>
                  <a:pt x="70" y="0"/>
                </a:moveTo>
                <a:lnTo>
                  <a:pt x="41985" y="0"/>
                </a:lnTo>
                <a:lnTo>
                  <a:pt x="41985" y="41915"/>
                </a:lnTo>
                <a:lnTo>
                  <a:pt x="0" y="41915"/>
                </a:lnTo>
                <a:lnTo>
                  <a:pt x="0" y="35184"/>
                </a:lnTo>
                <a:lnTo>
                  <a:pt x="6662" y="29216"/>
                </a:lnTo>
                <a:lnTo>
                  <a:pt x="70" y="231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6" name="Google Shape;66;p8"/>
          <p:cNvSpPr/>
          <p:nvPr/>
        </p:nvSpPr>
        <p:spPr>
          <a:xfrm>
            <a:off x="7045800" y="4533850"/>
            <a:ext cx="20982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body" idx="1"/>
          </p:nvPr>
        </p:nvSpPr>
        <p:spPr>
          <a:xfrm>
            <a:off x="1007700" y="1582550"/>
            <a:ext cx="22191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body" idx="2"/>
          </p:nvPr>
        </p:nvSpPr>
        <p:spPr>
          <a:xfrm>
            <a:off x="3459809" y="1582550"/>
            <a:ext cx="22191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body" idx="3"/>
          </p:nvPr>
        </p:nvSpPr>
        <p:spPr>
          <a:xfrm>
            <a:off x="5911918" y="1582550"/>
            <a:ext cx="2219100" cy="295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▫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/>
          <p:nvPr/>
        </p:nvSpPr>
        <p:spPr>
          <a:xfrm>
            <a:off x="300450" y="305400"/>
            <a:ext cx="1049625" cy="1047875"/>
          </a:xfrm>
          <a:custGeom>
            <a:avLst/>
            <a:gdLst/>
            <a:ahLst/>
            <a:cxnLst/>
            <a:rect l="l" t="t" r="r" b="b"/>
            <a:pathLst>
              <a:path w="41985" h="41915" extrusionOk="0">
                <a:moveTo>
                  <a:pt x="70" y="0"/>
                </a:moveTo>
                <a:lnTo>
                  <a:pt x="41985" y="0"/>
                </a:lnTo>
                <a:lnTo>
                  <a:pt x="41985" y="41915"/>
                </a:lnTo>
                <a:lnTo>
                  <a:pt x="0" y="41915"/>
                </a:lnTo>
                <a:lnTo>
                  <a:pt x="0" y="35184"/>
                </a:lnTo>
                <a:lnTo>
                  <a:pt x="6662" y="29216"/>
                </a:lnTo>
                <a:lnTo>
                  <a:pt x="70" y="2310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4" name="Google Shape;74;p9"/>
          <p:cNvSpPr/>
          <p:nvPr/>
        </p:nvSpPr>
        <p:spPr>
          <a:xfrm>
            <a:off x="7045800" y="4533850"/>
            <a:ext cx="2098200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algn="r" rtl="0">
              <a:buNone/>
              <a:defRPr sz="1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02900" y="836000"/>
            <a:ext cx="5129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Deca"/>
              <a:buNone/>
              <a:defRPr sz="3000" b="1">
                <a:solidFill>
                  <a:schemeClr val="dk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07700" y="1582550"/>
            <a:ext cx="4824300" cy="29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unito Sans Light"/>
              <a:buChar char="▪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marL="914400" lvl="1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lvl="2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lvl="3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Nunito Sans Light"/>
              <a:buChar char="▫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lvl="4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lvl="5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lvl="6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●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lvl="7" indent="-3556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unito Sans Light"/>
              <a:buChar char="○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lvl="8" indent="-3556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000"/>
              <a:buFont typeface="Nunito Sans Light"/>
              <a:buChar char="■"/>
              <a:defRPr sz="2000">
                <a:solidFill>
                  <a:schemeClr val="dk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4" r:id="rId3"/>
    <p:sldLayoutId id="2147483655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5FC866-6435-4F27-91DF-9CA90BDC25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 lang="e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CDB402-B058-4944-803B-F705CA52C0B7}"/>
              </a:ext>
            </a:extLst>
          </p:cNvPr>
          <p:cNvSpPr/>
          <p:nvPr/>
        </p:nvSpPr>
        <p:spPr>
          <a:xfrm>
            <a:off x="3657598" y="2127408"/>
            <a:ext cx="5153027" cy="609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Lexend Deca" panose="020B0604020202020204" charset="0"/>
              </a:rPr>
              <a:t>TEAM NAME : GROUP 7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81105B0-A8F7-4060-903C-2D774975162F}"/>
              </a:ext>
            </a:extLst>
          </p:cNvPr>
          <p:cNvSpPr/>
          <p:nvPr/>
        </p:nvSpPr>
        <p:spPr>
          <a:xfrm>
            <a:off x="3529011" y="1614301"/>
            <a:ext cx="5410200" cy="5464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Lexend Deca" panose="020B0604020202020204" charset="0"/>
              </a:rPr>
              <a:t>NATURE’S FRESH MART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68C1A0B-91B2-4CAC-9E3E-F1B3A4B91A83}"/>
              </a:ext>
            </a:extLst>
          </p:cNvPr>
          <p:cNvSpPr/>
          <p:nvPr/>
        </p:nvSpPr>
        <p:spPr>
          <a:xfrm>
            <a:off x="4176711" y="3197278"/>
            <a:ext cx="41148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exend Deca" panose="020B0604020202020204" charset="0"/>
              </a:rPr>
              <a:t>SPONSORED BY : THE BRITISH COLLEGE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0A63FA-E711-4CF8-BB07-D997636DEAD3}"/>
              </a:ext>
            </a:extLst>
          </p:cNvPr>
          <p:cNvSpPr/>
          <p:nvPr/>
        </p:nvSpPr>
        <p:spPr>
          <a:xfrm>
            <a:off x="4176711" y="2779681"/>
            <a:ext cx="4114800" cy="304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exend Deca" panose="020B0604020202020204" charset="0"/>
              </a:rPr>
              <a:t>PROJECT MANAGER: ROHIT RAJ PANDEY</a:t>
            </a:r>
          </a:p>
        </p:txBody>
      </p:sp>
      <p:pic>
        <p:nvPicPr>
          <p:cNvPr id="15" name="Picture 14" descr="Logo&#10;&#10;Description automatically generated with medium confidence">
            <a:extLst>
              <a:ext uri="{FF2B5EF4-FFF2-40B4-BE49-F238E27FC236}">
                <a16:creationId xmlns:a16="http://schemas.microsoft.com/office/drawing/2014/main" id="{43085D18-613E-4CBB-A2FA-765EF3229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00" y="139870"/>
            <a:ext cx="1117600" cy="62865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68A4016-18D8-4E3A-9F27-FE3BE2D6A9E3}"/>
              </a:ext>
            </a:extLst>
          </p:cNvPr>
          <p:cNvSpPr/>
          <p:nvPr/>
        </p:nvSpPr>
        <p:spPr>
          <a:xfrm>
            <a:off x="204789" y="139870"/>
            <a:ext cx="1624011" cy="14744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5711643-C21C-4BE5-AAF9-1BD4F2D3FAB5}"/>
              </a:ext>
            </a:extLst>
          </p:cNvPr>
          <p:cNvGrpSpPr/>
          <p:nvPr/>
        </p:nvGrpSpPr>
        <p:grpSpPr>
          <a:xfrm>
            <a:off x="304800" y="666750"/>
            <a:ext cx="3581400" cy="3714750"/>
            <a:chOff x="304800" y="666750"/>
            <a:chExt cx="3581400" cy="371475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1CDF19A-2590-41D2-BA49-177BEBA0859C}"/>
                </a:ext>
              </a:extLst>
            </p:cNvPr>
            <p:cNvGrpSpPr/>
            <p:nvPr/>
          </p:nvGrpSpPr>
          <p:grpSpPr>
            <a:xfrm>
              <a:off x="304800" y="666750"/>
              <a:ext cx="3581400" cy="3714750"/>
              <a:chOff x="304800" y="666750"/>
              <a:chExt cx="3581400" cy="371475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92C5FA8E-49EC-4E54-8F87-102B4F60210E}"/>
                  </a:ext>
                </a:extLst>
              </p:cNvPr>
              <p:cNvSpPr/>
              <p:nvPr/>
            </p:nvSpPr>
            <p:spPr>
              <a:xfrm>
                <a:off x="304800" y="666750"/>
                <a:ext cx="3200400" cy="371475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Isosceles Triangle 7">
                <a:extLst>
                  <a:ext uri="{FF2B5EF4-FFF2-40B4-BE49-F238E27FC236}">
                    <a16:creationId xmlns:a16="http://schemas.microsoft.com/office/drawing/2014/main" id="{7E705ADA-1903-4DDE-BF62-FC46AD524DC3}"/>
                  </a:ext>
                </a:extLst>
              </p:cNvPr>
              <p:cNvSpPr/>
              <p:nvPr/>
            </p:nvSpPr>
            <p:spPr>
              <a:xfrm rot="5400000">
                <a:off x="3474720" y="1703070"/>
                <a:ext cx="441960" cy="381000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ABE4DA1-3BF6-4048-984B-9A31346A3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512" y="1576027"/>
              <a:ext cx="2514600" cy="16093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4887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4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/>
          </a:p>
        </p:txBody>
      </p:sp>
      <p:pic>
        <p:nvPicPr>
          <p:cNvPr id="3" name="Picture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742950"/>
            <a:ext cx="74676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203C9D-F53E-4BDC-BD32-8A6376E85B39}"/>
              </a:ext>
            </a:extLst>
          </p:cNvPr>
          <p:cNvSpPr/>
          <p:nvPr/>
        </p:nvSpPr>
        <p:spPr>
          <a:xfrm>
            <a:off x="1371600" y="497569"/>
            <a:ext cx="1828800" cy="43809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8EDF23-2E4D-4FE8-A478-20B678A34547}"/>
              </a:ext>
            </a:extLst>
          </p:cNvPr>
          <p:cNvSpPr txBox="1"/>
          <p:nvPr/>
        </p:nvSpPr>
        <p:spPr>
          <a:xfrm>
            <a:off x="609600" y="497569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Lexend Deca" panose="020B0604020202020204" charset="0"/>
              </a:rPr>
              <a:t>EXTENDED-ENTITY RELATIONSHIP DIAGRAM</a:t>
            </a:r>
            <a:endParaRPr lang="en-US" b="1" dirty="0">
              <a:latin typeface="Lexend Deca" panose="020B06040202020202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4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819150"/>
            <a:ext cx="7228478" cy="37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F08613-CFCA-4C5A-A962-D15B544D3804}"/>
              </a:ext>
            </a:extLst>
          </p:cNvPr>
          <p:cNvSpPr txBox="1"/>
          <p:nvPr/>
        </p:nvSpPr>
        <p:spPr>
          <a:xfrm>
            <a:off x="609600" y="497569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Lexend Deca" panose="020B0604020202020204" charset="0"/>
              </a:rPr>
              <a:t>COMPOSITE-EXTENDED ERD</a:t>
            </a:r>
            <a:endParaRPr lang="en-US" b="1" dirty="0">
              <a:latin typeface="Lexend Deca" panose="020B060402020202020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47875E1-40F5-4CC9-9B8F-B82AB39C208F}"/>
              </a:ext>
            </a:extLst>
          </p:cNvPr>
          <p:cNvSpPr/>
          <p:nvPr/>
        </p:nvSpPr>
        <p:spPr>
          <a:xfrm>
            <a:off x="1513478" y="802429"/>
            <a:ext cx="1066800" cy="152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4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/>
          </a:p>
        </p:txBody>
      </p:sp>
      <p:pic>
        <p:nvPicPr>
          <p:cNvPr id="3" name="Picture 2"/>
          <p:cNvPicPr/>
          <p:nvPr/>
        </p:nvPicPr>
        <p:blipFill>
          <a:blip r:embed="rId3"/>
          <a:srcRect r="11012"/>
          <a:stretch>
            <a:fillRect/>
          </a:stretch>
        </p:blipFill>
        <p:spPr bwMode="auto">
          <a:xfrm>
            <a:off x="1676400" y="438150"/>
            <a:ext cx="63246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B58E88-7EB6-4F07-A3FB-9F724F81963B}"/>
              </a:ext>
            </a:extLst>
          </p:cNvPr>
          <p:cNvSpPr txBox="1"/>
          <p:nvPr/>
        </p:nvSpPr>
        <p:spPr>
          <a:xfrm>
            <a:off x="4343400" y="4686240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Lexend Deca" panose="020B0604020202020204" charset="0"/>
              </a:rPr>
              <a:t>OVERALL USE-CASE DIAGRAM</a:t>
            </a:r>
            <a:endParaRPr lang="en-US" b="1" dirty="0">
              <a:latin typeface="Lexend Deca" panose="020B06040202020202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4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/>
          </a:p>
        </p:txBody>
      </p:sp>
      <p:pic>
        <p:nvPicPr>
          <p:cNvPr id="3" name="Picture 2"/>
          <p:cNvPicPr/>
          <p:nvPr/>
        </p:nvPicPr>
        <p:blipFill>
          <a:blip r:embed="rId3"/>
          <a:srcRect t="6250"/>
          <a:stretch>
            <a:fillRect/>
          </a:stretch>
        </p:blipFill>
        <p:spPr bwMode="auto">
          <a:xfrm>
            <a:off x="990600" y="438150"/>
            <a:ext cx="7980218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B2B12C-8837-4FEB-BA04-33BD471D58B4}"/>
              </a:ext>
            </a:extLst>
          </p:cNvPr>
          <p:cNvSpPr txBox="1"/>
          <p:nvPr/>
        </p:nvSpPr>
        <p:spPr>
          <a:xfrm>
            <a:off x="4191000" y="4686240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Lexend Deca" panose="020B0604020202020204" charset="0"/>
              </a:rPr>
              <a:t>CUSTOMER USE-CASE DIAGRAM</a:t>
            </a:r>
            <a:endParaRPr lang="en-US" b="1" dirty="0">
              <a:latin typeface="Lexend Deca" panose="020B06040202020202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4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/>
          </a:p>
        </p:txBody>
      </p:sp>
      <p:pic>
        <p:nvPicPr>
          <p:cNvPr id="3" name="Picture 2"/>
          <p:cNvPicPr/>
          <p:nvPr/>
        </p:nvPicPr>
        <p:blipFill>
          <a:blip r:embed="rId3"/>
          <a:srcRect r="17713"/>
          <a:stretch>
            <a:fillRect/>
          </a:stretch>
        </p:blipFill>
        <p:spPr bwMode="auto">
          <a:xfrm>
            <a:off x="1828800" y="209550"/>
            <a:ext cx="7879688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C53885-D82E-405A-9945-02F7371178EE}"/>
              </a:ext>
            </a:extLst>
          </p:cNvPr>
          <p:cNvSpPr txBox="1"/>
          <p:nvPr/>
        </p:nvSpPr>
        <p:spPr>
          <a:xfrm>
            <a:off x="4572000" y="4686240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Lexend Deca" panose="020B0604020202020204" charset="0"/>
              </a:rPr>
              <a:t>TRADER USE-CASE DIAGRAM</a:t>
            </a:r>
            <a:endParaRPr lang="en-US" b="1" dirty="0">
              <a:latin typeface="Lexend Deca" panose="020B060402020202020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4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/>
          </a:p>
        </p:txBody>
      </p:sp>
      <p:pic>
        <p:nvPicPr>
          <p:cNvPr id="3" name="Picture 2"/>
          <p:cNvPicPr/>
          <p:nvPr/>
        </p:nvPicPr>
        <p:blipFill>
          <a:blip r:embed="rId3"/>
          <a:srcRect r="40278"/>
          <a:stretch>
            <a:fillRect/>
          </a:stretch>
        </p:blipFill>
        <p:spPr bwMode="auto">
          <a:xfrm>
            <a:off x="2055235" y="1123950"/>
            <a:ext cx="7074477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6EE362-6900-47EC-8A25-28932E2E29C2}"/>
              </a:ext>
            </a:extLst>
          </p:cNvPr>
          <p:cNvSpPr txBox="1"/>
          <p:nvPr/>
        </p:nvSpPr>
        <p:spPr>
          <a:xfrm>
            <a:off x="609600" y="438150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Lexend Deca" panose="020B0604020202020204" charset="0"/>
              </a:rPr>
              <a:t>ADMIN USE-CASE DIAGRAM</a:t>
            </a:r>
            <a:endParaRPr lang="en-US" b="1" dirty="0">
              <a:latin typeface="Lexend Deca" panose="020B06040202020202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/>
          </a:p>
        </p:txBody>
      </p:sp>
      <p:pic>
        <p:nvPicPr>
          <p:cNvPr id="5" name="Picture 4" descr="C:\Users\bhans\Desktop\ganttchart (1)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015425"/>
            <a:ext cx="6324600" cy="3406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7803D5-1201-4417-A679-ADADFE1DFD7C}"/>
              </a:ext>
            </a:extLst>
          </p:cNvPr>
          <p:cNvSpPr txBox="1"/>
          <p:nvPr/>
        </p:nvSpPr>
        <p:spPr>
          <a:xfrm>
            <a:off x="838200" y="438150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Lexend Deca" panose="020B0604020202020204" charset="0"/>
              </a:rPr>
              <a:t>GANTT CHART</a:t>
            </a:r>
            <a:endParaRPr lang="en-US" b="1" dirty="0">
              <a:latin typeface="Lexend Deca" panose="020B060402020202020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/>
          </a:p>
        </p:txBody>
      </p:sp>
      <p:pic>
        <p:nvPicPr>
          <p:cNvPr id="6" name="Picture 5" descr="C:\Users\bhans\Desktop\tasksheet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047750"/>
            <a:ext cx="6076374" cy="32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B41795-4CBA-4555-879F-1D4074B0808E}"/>
              </a:ext>
            </a:extLst>
          </p:cNvPr>
          <p:cNvSpPr txBox="1"/>
          <p:nvPr/>
        </p:nvSpPr>
        <p:spPr>
          <a:xfrm>
            <a:off x="838200" y="438150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Lexend Deca" panose="020B0604020202020204" charset="0"/>
              </a:rPr>
              <a:t>TASK SHEET</a:t>
            </a:r>
            <a:endParaRPr lang="en-US" b="1" dirty="0">
              <a:latin typeface="Lexend Deca" panose="020B060402020202020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/>
          </a:p>
        </p:txBody>
      </p:sp>
      <p:pic>
        <p:nvPicPr>
          <p:cNvPr id="6" name="Picture 5" descr="timeline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1047750"/>
            <a:ext cx="6092508" cy="3264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EE2A15-C05E-4E96-876E-E8B160C587CD}"/>
              </a:ext>
            </a:extLst>
          </p:cNvPr>
          <p:cNvSpPr txBox="1"/>
          <p:nvPr/>
        </p:nvSpPr>
        <p:spPr>
          <a:xfrm>
            <a:off x="838200" y="438150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Lexend Deca" panose="020B0604020202020204" charset="0"/>
              </a:rPr>
              <a:t>TIMELINE</a:t>
            </a:r>
            <a:endParaRPr lang="en-US" b="1" dirty="0">
              <a:latin typeface="Lexend Deca" panose="020B060402020202020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/>
          </a:p>
        </p:txBody>
      </p:sp>
      <p:pic>
        <p:nvPicPr>
          <p:cNvPr id="6" name="image24.png" descr="C:\Users\bhans\AppData\Local\Microsoft\Windows\INetCache\Content.Word\resourcesheet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524000" y="1047750"/>
            <a:ext cx="6243638" cy="3369307"/>
          </a:xfrm>
          <a:prstGeom prst="rect">
            <a:avLst/>
          </a:prstGeom>
          <a:ln/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38FD61A-FEEB-4B22-B3EE-9594570E11C3}"/>
              </a:ext>
            </a:extLst>
          </p:cNvPr>
          <p:cNvSpPr txBox="1"/>
          <p:nvPr/>
        </p:nvSpPr>
        <p:spPr>
          <a:xfrm>
            <a:off x="838200" y="438150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Lexend Deca" panose="020B0604020202020204" charset="0"/>
              </a:rPr>
              <a:t>RESOURCE SHEET</a:t>
            </a:r>
            <a:endParaRPr lang="en-US" b="1" dirty="0">
              <a:latin typeface="Lexend Deca" panose="020B06040202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4"/>
          <p:cNvSpPr txBox="1">
            <a:spLocks noGrp="1"/>
          </p:cNvSpPr>
          <p:nvPr>
            <p:ph type="title"/>
          </p:nvPr>
        </p:nvSpPr>
        <p:spPr>
          <a:xfrm>
            <a:off x="651985" y="514350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TEAM PRESENTATION</a:t>
            </a:r>
            <a:endParaRPr sz="2000" dirty="0"/>
          </a:p>
        </p:txBody>
      </p:sp>
      <p:sp>
        <p:nvSpPr>
          <p:cNvPr id="529" name="Google Shape;529;p44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/>
          </a:p>
        </p:txBody>
      </p:sp>
      <p:sp>
        <p:nvSpPr>
          <p:cNvPr id="23" name="Google Shape;672;p44"/>
          <p:cNvSpPr txBox="1"/>
          <p:nvPr/>
        </p:nvSpPr>
        <p:spPr>
          <a:xfrm>
            <a:off x="673416" y="3159445"/>
            <a:ext cx="1443900" cy="8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Saugat Thapa</a:t>
            </a:r>
            <a:endParaRPr sz="8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Co-Ordinator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Plant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9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Shaper</a:t>
            </a:r>
            <a:endParaRPr lang="en-US" dirty="0"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4" name="Google Shape;674;p44"/>
          <p:cNvSpPr txBox="1"/>
          <p:nvPr/>
        </p:nvSpPr>
        <p:spPr>
          <a:xfrm>
            <a:off x="2205951" y="3157209"/>
            <a:ext cx="1443900" cy="8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Rajesh Basnet</a:t>
            </a:r>
            <a:endParaRPr sz="8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Specialist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Complete Finisher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Resource Investigator</a:t>
            </a: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5" name="Google Shape;676;p44"/>
          <p:cNvSpPr txBox="1"/>
          <p:nvPr/>
        </p:nvSpPr>
        <p:spPr>
          <a:xfrm>
            <a:off x="3773504" y="3181350"/>
            <a:ext cx="1443900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Gaurav Bhansali</a:t>
            </a:r>
            <a:endParaRPr sz="8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Shaper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Team Worker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Plant</a:t>
            </a: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26" name="Google Shape;676;p44">
            <a:extLst>
              <a:ext uri="{FF2B5EF4-FFF2-40B4-BE49-F238E27FC236}">
                <a16:creationId xmlns:a16="http://schemas.microsoft.com/office/drawing/2014/main" id="{5ADF6F96-AFBD-B04E-B060-0AC40E635E2C}"/>
              </a:ext>
            </a:extLst>
          </p:cNvPr>
          <p:cNvSpPr txBox="1"/>
          <p:nvPr/>
        </p:nvSpPr>
        <p:spPr>
          <a:xfrm>
            <a:off x="5386027" y="3135867"/>
            <a:ext cx="1443900" cy="836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Harsh Gupta</a:t>
            </a:r>
            <a:endParaRPr sz="8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Team Worker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Monitor Evaluator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Complete Finisher</a:t>
            </a: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27" name="Picture 4">
            <a:extLst>
              <a:ext uri="{FF2B5EF4-FFF2-40B4-BE49-F238E27FC236}">
                <a16:creationId xmlns:a16="http://schemas.microsoft.com/office/drawing/2014/main" id="{3301BE21-DD5A-2B4A-B734-7DE1D99E0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360277" y="1859674"/>
            <a:ext cx="1337826" cy="10855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>
            <a:extLst>
              <a:ext uri="{FF2B5EF4-FFF2-40B4-BE49-F238E27FC236}">
                <a16:creationId xmlns:a16="http://schemas.microsoft.com/office/drawing/2014/main" id="{C9AA01DE-7C9F-8D4C-AB13-40AD71208C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68" b="22769"/>
          <a:stretch/>
        </p:blipFill>
        <p:spPr bwMode="auto">
          <a:xfrm>
            <a:off x="914400" y="1809329"/>
            <a:ext cx="1043305" cy="12696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>
            <a:extLst>
              <a:ext uri="{FF2B5EF4-FFF2-40B4-BE49-F238E27FC236}">
                <a16:creationId xmlns:a16="http://schemas.microsoft.com/office/drawing/2014/main" id="{65A41575-4F3A-D54C-89C4-07D3CE090F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7" t="26750" r="17387" b="37300"/>
          <a:stretch/>
        </p:blipFill>
        <p:spPr bwMode="auto">
          <a:xfrm>
            <a:off x="2259743" y="1802790"/>
            <a:ext cx="1282162" cy="12696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E805732-BB3F-A641-A97F-2EFC177840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474" t="705" r="34217" b="38520"/>
          <a:stretch/>
        </p:blipFill>
        <p:spPr>
          <a:xfrm>
            <a:off x="3893112" y="1733550"/>
            <a:ext cx="1150672" cy="13266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Google Shape;670;p44"/>
          <p:cNvSpPr txBox="1"/>
          <p:nvPr/>
        </p:nvSpPr>
        <p:spPr>
          <a:xfrm>
            <a:off x="6861900" y="3105150"/>
            <a:ext cx="1443900" cy="8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Aakash Das</a:t>
            </a:r>
            <a:endParaRPr sz="800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Specialist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Complete Finisher</a:t>
            </a:r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Resource Investigator</a:t>
            </a: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 dirty="0"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id="{D7839D0C-674D-C944-A4E5-A0ABA4A743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2" t="10132" r="17121" b="40990"/>
          <a:stretch/>
        </p:blipFill>
        <p:spPr bwMode="auto">
          <a:xfrm>
            <a:off x="7010400" y="1733550"/>
            <a:ext cx="1150672" cy="12338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/>
          </a:p>
        </p:txBody>
      </p:sp>
      <p:pic>
        <p:nvPicPr>
          <p:cNvPr id="6" name="Picture 5" descr="calender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1047750"/>
            <a:ext cx="6244908" cy="3358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9B236C-AF8F-4106-9164-B2070187B950}"/>
              </a:ext>
            </a:extLst>
          </p:cNvPr>
          <p:cNvSpPr txBox="1"/>
          <p:nvPr/>
        </p:nvSpPr>
        <p:spPr>
          <a:xfrm>
            <a:off x="838200" y="438150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Lexend Deca" panose="020B0604020202020204" charset="0"/>
              </a:rPr>
              <a:t>CALENDER</a:t>
            </a:r>
            <a:endParaRPr lang="en-US" b="1" dirty="0">
              <a:latin typeface="Lexend Deca" panose="020B060402020202020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/>
          </a:p>
        </p:txBody>
      </p:sp>
      <p:pic>
        <p:nvPicPr>
          <p:cNvPr id="5" name="Picture 4" descr="calendar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1047750"/>
            <a:ext cx="6168708" cy="3317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CDF430-F14F-4C7F-99B2-0CBEA1F81247}"/>
              </a:ext>
            </a:extLst>
          </p:cNvPr>
          <p:cNvSpPr txBox="1"/>
          <p:nvPr/>
        </p:nvSpPr>
        <p:spPr>
          <a:xfrm>
            <a:off x="838200" y="438150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Lexend Deca" panose="020B0604020202020204" charset="0"/>
              </a:rPr>
              <a:t>CALENDER</a:t>
            </a:r>
            <a:endParaRPr lang="en-US" b="1" dirty="0">
              <a:latin typeface="Lexend Deca" panose="020B060402020202020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/>
          </a:p>
        </p:txBody>
      </p:sp>
      <p:pic>
        <p:nvPicPr>
          <p:cNvPr id="6" name="image32.png" descr="C:\Users\bhans\Downloads\projectcalendar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209800" y="971550"/>
            <a:ext cx="4495800" cy="3657600"/>
          </a:xfrm>
          <a:prstGeom prst="rect">
            <a:avLst/>
          </a:prstGeom>
          <a:ln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A8BB0A-40AC-46F8-A4DB-969CC91B9CC9}"/>
              </a:ext>
            </a:extLst>
          </p:cNvPr>
          <p:cNvSpPr txBox="1"/>
          <p:nvPr/>
        </p:nvSpPr>
        <p:spPr>
          <a:xfrm>
            <a:off x="838200" y="438150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Lexend Deca" panose="020B0604020202020204" charset="0"/>
              </a:rPr>
              <a:t>CHANGE IN WORKING TIME</a:t>
            </a:r>
            <a:endParaRPr lang="en-US" b="1" dirty="0">
              <a:latin typeface="Lexend Deca" panose="020B060402020202020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/>
          </a:p>
        </p:txBody>
      </p:sp>
      <p:pic>
        <p:nvPicPr>
          <p:cNvPr id="6" name="Picture 5" descr="networkdiagram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1047750"/>
            <a:ext cx="6102915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BE8B9F8-A68E-47F5-A953-A923ED2FFAF9}"/>
              </a:ext>
            </a:extLst>
          </p:cNvPr>
          <p:cNvSpPr txBox="1"/>
          <p:nvPr/>
        </p:nvSpPr>
        <p:spPr>
          <a:xfrm>
            <a:off x="838200" y="438150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Lexend Deca" panose="020B0604020202020204" charset="0"/>
              </a:rPr>
              <a:t>NETWORK DIAGRAM</a:t>
            </a:r>
            <a:endParaRPr lang="en-US" b="1" dirty="0">
              <a:latin typeface="Lexend Deca" panose="020B060402020202020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1123950"/>
            <a:ext cx="6629400" cy="3266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EDEBEE-F4CE-4750-8E6F-A34C5B447FC4}"/>
              </a:ext>
            </a:extLst>
          </p:cNvPr>
          <p:cNvSpPr txBox="1"/>
          <p:nvPr/>
        </p:nvSpPr>
        <p:spPr>
          <a:xfrm>
            <a:off x="838200" y="438150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Lexend Deca" panose="020B0604020202020204" charset="0"/>
              </a:rPr>
              <a:t>ADDITIONAL FEATURE (AVERAGE RATING)</a:t>
            </a:r>
            <a:endParaRPr lang="en-US" b="1" dirty="0">
              <a:latin typeface="Lexend Deca" panose="020B060402020202020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/>
          </a:p>
        </p:txBody>
      </p:sp>
      <p:pic>
        <p:nvPicPr>
          <p:cNvPr id="3075" name="Picture 3" descr="C:\Users\HP\Downloads\3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1200150"/>
            <a:ext cx="6172200" cy="3052563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77421B-EEDD-44FD-A822-25ADE0891153}"/>
              </a:ext>
            </a:extLst>
          </p:cNvPr>
          <p:cNvSpPr txBox="1"/>
          <p:nvPr/>
        </p:nvSpPr>
        <p:spPr>
          <a:xfrm>
            <a:off x="838200" y="438150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Lexend Deca" panose="020B0604020202020204" charset="0"/>
              </a:rPr>
              <a:t>ADDITIONAL FEATURE (COLLECTION SLOTS)</a:t>
            </a:r>
            <a:endParaRPr lang="en-US" b="1" dirty="0">
              <a:latin typeface="Lexend Deca" panose="020B060402020202020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 t="5210"/>
          <a:stretch>
            <a:fillRect/>
          </a:stretch>
        </p:blipFill>
        <p:spPr bwMode="auto">
          <a:xfrm>
            <a:off x="1143000" y="1428750"/>
            <a:ext cx="7315200" cy="2772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CC85E9-A043-475C-8E5E-606782C19D95}"/>
              </a:ext>
            </a:extLst>
          </p:cNvPr>
          <p:cNvSpPr txBox="1"/>
          <p:nvPr/>
        </p:nvSpPr>
        <p:spPr>
          <a:xfrm>
            <a:off x="838200" y="438150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Lexend Deca" panose="020B0604020202020204" charset="0"/>
              </a:rPr>
              <a:t>ADDITIONAL FEATURE (AVENGER STYLE)</a:t>
            </a:r>
            <a:endParaRPr lang="en-US" b="1" dirty="0">
              <a:latin typeface="Lexend Deca" panose="020B060402020202020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/>
          </a:p>
        </p:txBody>
      </p:sp>
      <p:pic>
        <p:nvPicPr>
          <p:cNvPr id="5122" name="Picture 2" descr="C:\Users\HP\Downloads\trader-info-admi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66887" y="1123950"/>
            <a:ext cx="6157913" cy="3030754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252EBE-B350-4463-BA15-92840506B622}"/>
              </a:ext>
            </a:extLst>
          </p:cNvPr>
          <p:cNvSpPr txBox="1"/>
          <p:nvPr/>
        </p:nvSpPr>
        <p:spPr>
          <a:xfrm>
            <a:off x="838200" y="438150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Lexend Deca" panose="020B0604020202020204" charset="0"/>
              </a:rPr>
              <a:t>ADDITIONAL FEATURE (TRADER VERIFICATION)</a:t>
            </a:r>
            <a:endParaRPr lang="en-US" b="1" dirty="0">
              <a:latin typeface="Lexend Deca" panose="020B060402020202020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/>
          </a:p>
        </p:txBody>
      </p:sp>
      <p:pic>
        <p:nvPicPr>
          <p:cNvPr id="6146" name="Picture 2" descr="C:\Users\HP\Downloads\Screenshot 2021-07-11 132729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1123950"/>
            <a:ext cx="5334000" cy="3876350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C42ED3-743F-4344-8F58-F7A5F84BD892}"/>
              </a:ext>
            </a:extLst>
          </p:cNvPr>
          <p:cNvSpPr txBox="1"/>
          <p:nvPr/>
        </p:nvSpPr>
        <p:spPr>
          <a:xfrm>
            <a:off x="838200" y="438150"/>
            <a:ext cx="701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Lexend Deca" panose="020B0604020202020204" charset="0"/>
              </a:rPr>
              <a:t>ADDITIONAL FEATURE (CUSTOMER VERIFICATION)</a:t>
            </a:r>
            <a:endParaRPr lang="en-US" b="1" dirty="0">
              <a:latin typeface="Lexend Deca" panose="020B060402020202020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>
            <a:spLocks noGrp="1"/>
          </p:cNvSpPr>
          <p:nvPr>
            <p:ph type="body" idx="1"/>
          </p:nvPr>
        </p:nvSpPr>
        <p:spPr>
          <a:xfrm>
            <a:off x="1676400" y="891450"/>
            <a:ext cx="3035675" cy="336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>
                <a:latin typeface="Lexend Deca" panose="020B0604020202020204" charset="0"/>
              </a:rPr>
              <a:t>Now, we would like to proceed to the website demonstration with all the features included in our project.</a:t>
            </a:r>
            <a:endParaRPr dirty="0">
              <a:latin typeface="Lexend Deca" panose="020B0604020202020204" charset="0"/>
            </a:endParaRPr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>
            <a:spLocks noGrp="1"/>
          </p:cNvSpPr>
          <p:nvPr>
            <p:ph type="title"/>
          </p:nvPr>
        </p:nvSpPr>
        <p:spPr>
          <a:xfrm>
            <a:off x="914400" y="506675"/>
            <a:ext cx="51291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CONTENTS</a:t>
            </a:r>
            <a:endParaRPr sz="2000" dirty="0"/>
          </a:p>
        </p:txBody>
      </p:sp>
      <p:sp>
        <p:nvSpPr>
          <p:cNvPr id="102" name="Google Shape;102;p13"/>
          <p:cNvSpPr txBox="1">
            <a:spLocks noGrp="1"/>
          </p:cNvSpPr>
          <p:nvPr>
            <p:ph type="body" idx="1"/>
          </p:nvPr>
        </p:nvSpPr>
        <p:spPr>
          <a:xfrm>
            <a:off x="2006850" y="1104850"/>
            <a:ext cx="4554900" cy="342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fontAlgn="base"/>
            <a:r>
              <a:rPr lang="en-US" dirty="0"/>
              <a:t>Project Charter</a:t>
            </a:r>
          </a:p>
          <a:p>
            <a:pPr fontAlgn="base"/>
            <a:r>
              <a:rPr lang="en-US" dirty="0"/>
              <a:t>Belbin Analysis</a:t>
            </a:r>
          </a:p>
          <a:p>
            <a:pPr fontAlgn="base"/>
            <a:r>
              <a:rPr lang="en-US" dirty="0"/>
              <a:t>ERD</a:t>
            </a:r>
          </a:p>
          <a:p>
            <a:pPr fontAlgn="base"/>
            <a:r>
              <a:rPr lang="en-US" dirty="0"/>
              <a:t>EERD</a:t>
            </a:r>
          </a:p>
          <a:p>
            <a:pPr fontAlgn="base"/>
            <a:r>
              <a:rPr lang="en-US" dirty="0"/>
              <a:t>Final Composite EERD</a:t>
            </a:r>
          </a:p>
          <a:p>
            <a:pPr fontAlgn="base"/>
            <a:r>
              <a:rPr lang="en-US" dirty="0"/>
              <a:t>Use Cases </a:t>
            </a:r>
          </a:p>
          <a:p>
            <a:pPr fontAlgn="base"/>
            <a:r>
              <a:rPr lang="en-US" dirty="0"/>
              <a:t>MS-PROJECT </a:t>
            </a:r>
          </a:p>
          <a:p>
            <a:pPr fontAlgn="base"/>
            <a:r>
              <a:rPr lang="en-US" dirty="0"/>
              <a:t>Website Demonstration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/>
          </a:p>
        </p:txBody>
      </p:sp>
      <p:pic>
        <p:nvPicPr>
          <p:cNvPr id="105" name="Google Shape;105;p13"/>
          <p:cNvPicPr preferRelativeResize="0"/>
          <p:nvPr/>
        </p:nvPicPr>
        <p:blipFill rotWithShape="1">
          <a:blip r:embed="rId3">
            <a:alphaModFix/>
          </a:blip>
          <a:srcRect l="15658" r="15665"/>
          <a:stretch/>
        </p:blipFill>
        <p:spPr>
          <a:xfrm>
            <a:off x="6436200" y="304800"/>
            <a:ext cx="2402999" cy="4229099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9038" t="13227" r="5103" b="4979"/>
          <a:stretch>
            <a:fillRect/>
          </a:stretch>
        </p:blipFill>
        <p:spPr bwMode="auto">
          <a:xfrm>
            <a:off x="1447800" y="382006"/>
            <a:ext cx="3114136" cy="415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 l="2846" t="4059" r="4472" b="5904"/>
          <a:stretch>
            <a:fillRect/>
          </a:stretch>
        </p:blipFill>
        <p:spPr bwMode="auto">
          <a:xfrm>
            <a:off x="4708162" y="438150"/>
            <a:ext cx="3292838" cy="4094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867400" y="4653984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Lexend Deca" panose="020B0604020202020204" charset="0"/>
              </a:rPr>
              <a:t>PROJECT </a:t>
            </a:r>
            <a:r>
              <a:rPr lang="en-US" sz="1800" b="1" dirty="0"/>
              <a:t>CHARTER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4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380036"/>
            <a:ext cx="2871194" cy="3791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19600" y="514350"/>
            <a:ext cx="353644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47D7FD-1DB0-4C75-8004-5A51DDF43C44}"/>
              </a:ext>
            </a:extLst>
          </p:cNvPr>
          <p:cNvSpPr txBox="1"/>
          <p:nvPr/>
        </p:nvSpPr>
        <p:spPr>
          <a:xfrm>
            <a:off x="5867400" y="4653984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Lexend Deca" panose="020B0604020202020204" charset="0"/>
              </a:rPr>
              <a:t>PROJECT </a:t>
            </a:r>
            <a:r>
              <a:rPr lang="en-US" sz="1800" b="1" dirty="0"/>
              <a:t>CHARTER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4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56495"/>
            <a:ext cx="3276600" cy="3944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81600" y="438150"/>
            <a:ext cx="3124200" cy="3985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172C7A-9B4F-4001-966A-D95BECD9102E}"/>
              </a:ext>
            </a:extLst>
          </p:cNvPr>
          <p:cNvSpPr txBox="1"/>
          <p:nvPr/>
        </p:nvSpPr>
        <p:spPr>
          <a:xfrm>
            <a:off x="6019800" y="4653984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Lexend Deca" panose="020B0604020202020204" charset="0"/>
              </a:rPr>
              <a:t>BELBIN ANALYSIS</a:t>
            </a:r>
            <a:endParaRPr lang="en-US" sz="18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4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27568" y="285750"/>
            <a:ext cx="3173032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29199" y="285750"/>
            <a:ext cx="3167691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429C87-F6EB-449F-9A73-1FA6FCB86B4F}"/>
              </a:ext>
            </a:extLst>
          </p:cNvPr>
          <p:cNvSpPr txBox="1"/>
          <p:nvPr/>
        </p:nvSpPr>
        <p:spPr>
          <a:xfrm>
            <a:off x="6019800" y="4653984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Lexend Deca" panose="020B0604020202020204" charset="0"/>
              </a:rPr>
              <a:t>BELBIN ANALYSIS</a:t>
            </a:r>
            <a:endParaRPr lang="en-US" sz="18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4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0" y="971550"/>
            <a:ext cx="4191000" cy="2887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DFE659-72EB-4585-BCEE-3B8A54AF21DC}"/>
              </a:ext>
            </a:extLst>
          </p:cNvPr>
          <p:cNvSpPr txBox="1"/>
          <p:nvPr/>
        </p:nvSpPr>
        <p:spPr>
          <a:xfrm>
            <a:off x="914400" y="514350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Lexend Deca" panose="020B0604020202020204" charset="0"/>
              </a:rPr>
              <a:t>BELBIN ANALYSIS</a:t>
            </a:r>
            <a:endParaRPr lang="en-US" sz="18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438152"/>
            <a:ext cx="6781800" cy="3962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9" name="Google Shape;529;p44"/>
          <p:cNvSpPr txBox="1">
            <a:spLocks noGrp="1"/>
          </p:cNvSpPr>
          <p:nvPr>
            <p:ph type="sldNum" idx="12"/>
          </p:nvPr>
        </p:nvSpPr>
        <p:spPr>
          <a:xfrm>
            <a:off x="8229600" y="4533850"/>
            <a:ext cx="609600" cy="609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A9C497D-ABA1-42A9-860C-EF7DF588E025}"/>
              </a:ext>
            </a:extLst>
          </p:cNvPr>
          <p:cNvSpPr/>
          <p:nvPr/>
        </p:nvSpPr>
        <p:spPr>
          <a:xfrm>
            <a:off x="1600200" y="304852"/>
            <a:ext cx="1828800" cy="43809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" y="571441"/>
            <a:ext cx="6629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Lexend Deca" panose="020B0604020202020204" charset="0"/>
              </a:rPr>
              <a:t>ENTITY RELATIONSHIP DIAGRAM</a:t>
            </a:r>
            <a:endParaRPr lang="en-US" b="1" dirty="0">
              <a:latin typeface="Lexend Deca" panose="020B060402020202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geon template">
  <a:themeElements>
    <a:clrScheme name="Custom 347">
      <a:dk1>
        <a:srgbClr val="1B151B"/>
      </a:dk1>
      <a:lt1>
        <a:srgbClr val="FFFFFF"/>
      </a:lt1>
      <a:dk2>
        <a:srgbClr val="9E8D8B"/>
      </a:dk2>
      <a:lt2>
        <a:srgbClr val="F0EBE9"/>
      </a:lt2>
      <a:accent1>
        <a:srgbClr val="FF5454"/>
      </a:accent1>
      <a:accent2>
        <a:srgbClr val="F88326"/>
      </a:accent2>
      <a:accent3>
        <a:srgbClr val="C97140"/>
      </a:accent3>
      <a:accent4>
        <a:srgbClr val="FFB900"/>
      </a:accent4>
      <a:accent5>
        <a:srgbClr val="92C532"/>
      </a:accent5>
      <a:accent6>
        <a:srgbClr val="9F55A5"/>
      </a:accent6>
      <a:hlink>
        <a:srgbClr val="FF545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</TotalTime>
  <Words>194</Words>
  <Application>Microsoft Office PowerPoint</Application>
  <PresentationFormat>On-screen Show (16:9)</PresentationFormat>
  <Paragraphs>89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Nunito Sans</vt:lpstr>
      <vt:lpstr>Arial</vt:lpstr>
      <vt:lpstr>Nunito Sans Light</vt:lpstr>
      <vt:lpstr>Red Hat Text</vt:lpstr>
      <vt:lpstr>Lexend Deca</vt:lpstr>
      <vt:lpstr>Egeon template</vt:lpstr>
      <vt:lpstr>PowerPoint Presentation</vt:lpstr>
      <vt:lpstr>TEAM PRESENTATION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Nature’s Fresh Mart</dc:title>
  <dc:creator>Gaurav Bhansali</dc:creator>
  <cp:lastModifiedBy>harsh gupta</cp:lastModifiedBy>
  <cp:revision>45</cp:revision>
  <dcterms:modified xsi:type="dcterms:W3CDTF">2021-07-11T14:40:20Z</dcterms:modified>
</cp:coreProperties>
</file>